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5"/>
  </p:notesMasterIdLst>
  <p:sldIdLst>
    <p:sldId id="256" r:id="rId2"/>
    <p:sldId id="262" r:id="rId3"/>
    <p:sldId id="257" r:id="rId4"/>
    <p:sldId id="259" r:id="rId5"/>
    <p:sldId id="258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60" r:id="rId14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61" autoAdjust="0"/>
    <p:restoredTop sz="94836" autoAdjust="0"/>
  </p:normalViewPr>
  <p:slideViewPr>
    <p:cSldViewPr snapToGrid="0">
      <p:cViewPr varScale="1">
        <p:scale>
          <a:sx n="92" d="100"/>
          <a:sy n="92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dirty="0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n-US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000333E1-3F8F-7546-8D37-B24E432F754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870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9F866-8BFF-FA46-AE16-3A650199B20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FCB350-BB92-1041-8D21-B9AE9576CC19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175B0-D930-C84F-A2F2-FB4EDD00887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5BFD5-39CB-C741-985F-BA30BA24C6C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3A3670-D9F6-9444-91F9-2DDBAC08A196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0F5F6-1990-8C41-8D0C-8034277FCBB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a good black book 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The people that you meet that you are interested in that you know that they have something that you want to make happen, have enough information to track them down.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+mn-cs"/>
              </a:rPr>
              <a:t> 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C4BDEC-485F-C24A-8A87-19F1EBDA3554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C29AB-8832-FE4F-8D97-D50FA6D467C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DAE895-69F2-1443-994C-95E181BDA59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E50C0-2423-4343-9D8D-C569A729FA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93165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ACE70-4D57-A74D-97F5-038F10A3F1D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1490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6344D-E84E-0D4C-B24A-394EBD42AD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14707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90DA9-773C-E34A-AA52-3DE7C9161AD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321197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8CAD0-7806-CD40-9539-053E3C97CBF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37886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551643-9A96-B043-B5F6-57CE024657E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550296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FA640-DB0F-224D-A682-31AA9375FFA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331269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D7849-01F2-AD4D-BE6F-D4484A5B89C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053604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4188B-8272-2942-9A46-39CF6F038A6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77883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E9BEC-B109-4744-ACCE-4AE5613A4F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45598"/>
      </p:ext>
    </p:extLst>
  </p:cSld>
  <p:clrMapOvr>
    <a:masterClrMapping/>
  </p:clrMapOvr>
  <p:transition xmlns:p14="http://schemas.microsoft.com/office/powerpoint/2010/main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endParaRPr lang="en-US" dirty="0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ECFB896C-6F50-2341-A1AB-AA4040ED3296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0"/>
        <a:buChar char="Ø"/>
        <a:defRPr sz="2200" 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88" y="1339850"/>
            <a:ext cx="7429500" cy="1143000"/>
          </a:xfrm>
        </p:spPr>
        <p:txBody>
          <a:bodyPr/>
          <a:lstStyle/>
          <a:p>
            <a:r>
              <a:rPr lang="en-US" dirty="0" smtClean="0"/>
              <a:t>OD Marketing </a:t>
            </a:r>
            <a:r>
              <a:rPr lang="en-US" dirty="0" smtClean="0"/>
              <a:t>Interview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i="1" dirty="0" smtClean="0"/>
              <a:t>John D. Carter, PhD</a:t>
            </a:r>
            <a:endParaRPr lang="en-US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2438" y="2768600"/>
            <a:ext cx="5248275" cy="153879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 smtClean="0"/>
              <a:t>Marie Carasco Saul, </a:t>
            </a:r>
            <a:r>
              <a:rPr lang="en-US" sz="2000" b="1" dirty="0" smtClean="0"/>
              <a:t>GPHR, Ph.D.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spcBef>
                <a:spcPct val="0"/>
              </a:spcBef>
            </a:pPr>
            <a:r>
              <a:rPr lang="en-US" sz="2000" dirty="0" smtClean="0"/>
              <a:t>Workforce Education and Development</a:t>
            </a:r>
            <a:endParaRPr lang="en-US" sz="2000" dirty="0"/>
          </a:p>
          <a:p>
            <a:pPr>
              <a:spcBef>
                <a:spcPct val="0"/>
              </a:spcBef>
            </a:pPr>
            <a:r>
              <a:rPr lang="en-US" sz="2000" dirty="0" smtClean="0"/>
              <a:t>The Pennsylvania State University</a:t>
            </a:r>
          </a:p>
          <a:p>
            <a:pPr>
              <a:spcBef>
                <a:spcPct val="0"/>
              </a:spcBef>
            </a:pPr>
            <a:r>
              <a:rPr lang="en-US" sz="2000" dirty="0" smtClean="0"/>
              <a:t>Spring 2015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Seven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43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Advice to Prospective Consultants about Marketing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9159" y="2048103"/>
            <a:ext cx="6875878" cy="2871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Get clear about your compelling </a:t>
            </a:r>
            <a:r>
              <a:rPr lang="en-US" dirty="0" smtClean="0"/>
              <a:t>picture 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Daily consider what you will do that day to </a:t>
            </a:r>
            <a:r>
              <a:rPr lang="en-US" dirty="0"/>
              <a:t>move </a:t>
            </a:r>
            <a:r>
              <a:rPr lang="en-US" dirty="0" smtClean="0"/>
              <a:t>yourself towards </a:t>
            </a:r>
            <a:r>
              <a:rPr lang="en-US" dirty="0"/>
              <a:t>that </a:t>
            </a:r>
            <a:r>
              <a:rPr lang="en-US" dirty="0" smtClean="0"/>
              <a:t>picture </a:t>
            </a:r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Anything that’s not helping you </a:t>
            </a:r>
            <a:r>
              <a:rPr lang="en-US" dirty="0" smtClean="0"/>
              <a:t>move toward your compelling picture should </a:t>
            </a:r>
            <a:r>
              <a:rPr lang="en-US" dirty="0" smtClean="0"/>
              <a:t>be removed or </a:t>
            </a:r>
            <a:r>
              <a:rPr lang="en-US" dirty="0" smtClean="0"/>
              <a:t>delegated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Have an elevator speech about your compelling picture – a 1 minute speech, a 5 minute speech and a 30 minute presentation. Take every opportunity to share your dream.</a:t>
            </a:r>
          </a:p>
        </p:txBody>
      </p:sp>
    </p:spTree>
    <p:extLst>
      <p:ext uri="{BB962C8B-B14F-4D97-AF65-F5344CB8AC3E}">
        <p14:creationId xmlns:p14="http://schemas.microsoft.com/office/powerpoint/2010/main" val="2445983506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Suggestion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43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From a Personal Development Standpoint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9159" y="2048103"/>
            <a:ext cx="6875878" cy="2151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</a:t>
            </a:r>
            <a:r>
              <a:rPr lang="en-US" dirty="0"/>
              <a:t>important </a:t>
            </a:r>
            <a:r>
              <a:rPr lang="en-US" dirty="0" smtClean="0"/>
              <a:t>to be true </a:t>
            </a:r>
            <a:r>
              <a:rPr lang="en-US" dirty="0"/>
              <a:t>to your </a:t>
            </a:r>
            <a:r>
              <a:rPr lang="en-US" dirty="0" smtClean="0"/>
              <a:t>daily practice</a:t>
            </a:r>
            <a:r>
              <a:rPr lang="en-US" dirty="0" smtClean="0"/>
              <a:t>, whatever </a:t>
            </a:r>
            <a:r>
              <a:rPr lang="en-US" dirty="0"/>
              <a:t>that may </a:t>
            </a:r>
            <a:r>
              <a:rPr lang="en-US" dirty="0" smtClean="0"/>
              <a:t>be: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Exercise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Meditation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Prayer etc.</a:t>
            </a:r>
          </a:p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allows </a:t>
            </a:r>
            <a:r>
              <a:rPr lang="en-US" dirty="0" smtClean="0"/>
              <a:t>you to </a:t>
            </a:r>
            <a:r>
              <a:rPr lang="en-US" dirty="0"/>
              <a:t>be get grounded and </a:t>
            </a:r>
            <a:r>
              <a:rPr lang="en-US" dirty="0" smtClean="0"/>
              <a:t>centered </a:t>
            </a:r>
            <a:r>
              <a:rPr lang="en-US" dirty="0"/>
              <a:t>before </a:t>
            </a:r>
            <a:r>
              <a:rPr lang="en-US" dirty="0" smtClean="0"/>
              <a:t>doing anything </a:t>
            </a:r>
            <a:r>
              <a:rPr lang="en-US" dirty="0"/>
              <a:t>else in </a:t>
            </a:r>
            <a:r>
              <a:rPr lang="en-US" dirty="0" smtClean="0"/>
              <a:t>the </a:t>
            </a:r>
            <a:r>
              <a:rPr lang="en-US" dirty="0" smtClean="0"/>
              <a:t>day. It will </a:t>
            </a:r>
            <a:r>
              <a:rPr lang="en-US" dirty="0" smtClean="0"/>
              <a:t>help </a:t>
            </a:r>
            <a:r>
              <a:rPr lang="en-US" dirty="0" smtClean="0"/>
              <a:t>you stay focused.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456352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87718" y="1247169"/>
            <a:ext cx="6875878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Develop a compelling </a:t>
            </a:r>
            <a:r>
              <a:rPr lang="en-US" dirty="0" smtClean="0"/>
              <a:t>picture for </a:t>
            </a:r>
            <a:r>
              <a:rPr lang="en-US" dirty="0" smtClean="0"/>
              <a:t>your work</a:t>
            </a:r>
          </a:p>
          <a:p>
            <a:endParaRPr lang="en-US" dirty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Seek new experiences </a:t>
            </a:r>
            <a:r>
              <a:rPr lang="en-US" dirty="0" smtClean="0"/>
              <a:t>(consider </a:t>
            </a:r>
            <a:r>
              <a:rPr lang="en-US" dirty="0" smtClean="0"/>
              <a:t>pro bono, if needed)</a:t>
            </a: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Follow through on what you said you </a:t>
            </a:r>
            <a:r>
              <a:rPr lang="en-US" dirty="0" smtClean="0"/>
              <a:t>would do</a:t>
            </a: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Build a reputation for </a:t>
            </a:r>
            <a:r>
              <a:rPr lang="en-US" dirty="0" smtClean="0"/>
              <a:t>good </a:t>
            </a:r>
            <a:r>
              <a:rPr lang="en-US" dirty="0" smtClean="0"/>
              <a:t>work</a:t>
            </a:r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Convey your </a:t>
            </a:r>
            <a:r>
              <a:rPr lang="en-US" dirty="0" smtClean="0"/>
              <a:t>compelling picture to </a:t>
            </a:r>
            <a:r>
              <a:rPr lang="en-US" dirty="0" smtClean="0"/>
              <a:t>everyone you know</a:t>
            </a:r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Reach out to organizations you want to work </a:t>
            </a:r>
            <a:r>
              <a:rPr lang="en-US" dirty="0" smtClean="0"/>
              <a:t>with</a:t>
            </a: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Be truthful about your expertise and competence</a:t>
            </a: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Network with </a:t>
            </a:r>
            <a:r>
              <a:rPr lang="en-US" dirty="0" smtClean="0"/>
              <a:t>purpose – make a difference with your presence </a:t>
            </a: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Consider social media as a legacy and exercise caution</a:t>
            </a:r>
          </a:p>
          <a:p>
            <a:endParaRPr lang="en-US" dirty="0" smtClean="0"/>
          </a:p>
          <a:p>
            <a:pPr marL="285750" indent="-285750">
              <a:buFont typeface="Wingdings" charset="2"/>
              <a:buChar char="²"/>
            </a:pPr>
            <a:r>
              <a:rPr lang="en-US" dirty="0" smtClean="0"/>
              <a:t>Be true </a:t>
            </a:r>
            <a:r>
              <a:rPr lang="en-US" dirty="0" smtClean="0"/>
              <a:t>to and </a:t>
            </a:r>
            <a:r>
              <a:rPr lang="en-US" dirty="0" smtClean="0"/>
              <a:t>consistent </a:t>
            </a:r>
            <a:r>
              <a:rPr lang="en-US" dirty="0" smtClean="0"/>
              <a:t>with your </a:t>
            </a:r>
            <a:r>
              <a:rPr lang="en-US" dirty="0" smtClean="0"/>
              <a:t>personal practice(s)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059928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743523" y="2897146"/>
            <a:ext cx="7010400" cy="50394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006666"/>
                </a:solidFill>
                <a:latin typeface="+mj-lt"/>
              </a:rPr>
              <a:t>Thank You</a:t>
            </a:r>
            <a:endParaRPr lang="en-US" sz="3200" b="1" dirty="0">
              <a:solidFill>
                <a:srgbClr val="006666"/>
              </a:solidFill>
              <a:latin typeface="+mj-lt"/>
            </a:endParaRPr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000" dirty="0" smtClean="0"/>
              <a:t>Brief Background </a:t>
            </a:r>
            <a:r>
              <a:rPr lang="en-US" sz="2000" dirty="0" smtClean="0"/>
              <a:t>of Interviewee, John D. Carter</a:t>
            </a:r>
            <a:endParaRPr lang="en-US" sz="2000" dirty="0" smtClean="0"/>
          </a:p>
          <a:p>
            <a:r>
              <a:rPr lang="en-US" sz="2000" dirty="0" smtClean="0"/>
              <a:t>Review Answers to the </a:t>
            </a:r>
            <a:r>
              <a:rPr lang="en-US" sz="2000" dirty="0" smtClean="0"/>
              <a:t>following Seven </a:t>
            </a:r>
            <a:r>
              <a:rPr lang="en-US" sz="2000" dirty="0" smtClean="0"/>
              <a:t>Questions: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Practices in m</a:t>
            </a:r>
            <a:r>
              <a:rPr lang="en-US" sz="1400" dirty="0" smtClean="0">
                <a:solidFill>
                  <a:schemeClr val="tx1"/>
                </a:solidFill>
              </a:rPr>
              <a:t>arketing </a:t>
            </a:r>
            <a:r>
              <a:rPr lang="en-US" sz="1400" dirty="0" smtClean="0"/>
              <a:t>his </a:t>
            </a:r>
            <a:r>
              <a:rPr lang="en-US" sz="1400" dirty="0" smtClean="0"/>
              <a:t>s</a:t>
            </a:r>
            <a:r>
              <a:rPr lang="en-US" sz="1400" dirty="0" smtClean="0">
                <a:solidFill>
                  <a:schemeClr val="tx1"/>
                </a:solidFill>
              </a:rPr>
              <a:t>ervices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Approaches </a:t>
            </a:r>
            <a:r>
              <a:rPr lang="en-US" sz="1400" dirty="0">
                <a:solidFill>
                  <a:schemeClr val="tx1"/>
                </a:solidFill>
              </a:rPr>
              <a:t>to marketing </a:t>
            </a:r>
            <a:r>
              <a:rPr lang="en-US" sz="1400" dirty="0" smtClean="0">
                <a:solidFill>
                  <a:schemeClr val="tx1"/>
                </a:solidFill>
              </a:rPr>
              <a:t>his services that proved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most </a:t>
            </a:r>
            <a:r>
              <a:rPr lang="en-US" sz="1400" dirty="0">
                <a:solidFill>
                  <a:schemeClr val="tx1"/>
                </a:solidFill>
              </a:rPr>
              <a:t>effective </a:t>
            </a:r>
            <a:r>
              <a:rPr lang="en-US" sz="1400" dirty="0" smtClean="0">
                <a:solidFill>
                  <a:schemeClr val="tx1"/>
                </a:solidFill>
              </a:rPr>
              <a:t>and least effective 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Lessons l</a:t>
            </a:r>
            <a:r>
              <a:rPr lang="en-US" sz="1400" dirty="0" smtClean="0">
                <a:solidFill>
                  <a:schemeClr val="tx1"/>
                </a:solidFill>
              </a:rPr>
              <a:t>earned </a:t>
            </a:r>
            <a:r>
              <a:rPr lang="en-US" sz="1400" dirty="0">
                <a:solidFill>
                  <a:schemeClr val="tx1"/>
                </a:solidFill>
              </a:rPr>
              <a:t>about marketing consulting </a:t>
            </a:r>
            <a:r>
              <a:rPr lang="en-US" sz="1400" dirty="0" smtClean="0">
                <a:solidFill>
                  <a:schemeClr val="tx1"/>
                </a:solidFill>
              </a:rPr>
              <a:t>he wished </a:t>
            </a:r>
            <a:r>
              <a:rPr lang="en-US" sz="1400" dirty="0" smtClean="0"/>
              <a:t>he </a:t>
            </a:r>
            <a:r>
              <a:rPr lang="en-US" sz="1400" dirty="0" smtClean="0">
                <a:solidFill>
                  <a:schemeClr val="tx1"/>
                </a:solidFill>
              </a:rPr>
              <a:t>had </a:t>
            </a:r>
            <a:r>
              <a:rPr lang="en-US" sz="1400" dirty="0">
                <a:solidFill>
                  <a:schemeClr val="tx1"/>
                </a:solidFill>
              </a:rPr>
              <a:t>known when </a:t>
            </a:r>
            <a:r>
              <a:rPr lang="en-US" sz="1400" dirty="0" smtClean="0">
                <a:solidFill>
                  <a:schemeClr val="tx1"/>
                </a:solidFill>
              </a:rPr>
              <a:t>he </a:t>
            </a:r>
            <a:r>
              <a:rPr lang="en-US" sz="1400" dirty="0">
                <a:solidFill>
                  <a:schemeClr val="tx1"/>
                </a:solidFill>
              </a:rPr>
              <a:t>started </a:t>
            </a:r>
            <a:r>
              <a:rPr lang="en-US" sz="1400" dirty="0" smtClean="0">
                <a:solidFill>
                  <a:schemeClr val="tx1"/>
                </a:solidFill>
              </a:rPr>
              <a:t>out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en-US" sz="1400" dirty="0"/>
              <a:t>U</a:t>
            </a:r>
            <a:r>
              <a:rPr lang="en-US" sz="1400" dirty="0" smtClean="0">
                <a:solidFill>
                  <a:schemeClr val="tx1"/>
                </a:solidFill>
              </a:rPr>
              <a:t>nique </a:t>
            </a:r>
            <a:r>
              <a:rPr lang="en-US" sz="1400" dirty="0">
                <a:solidFill>
                  <a:schemeClr val="tx1"/>
                </a:solidFill>
              </a:rPr>
              <a:t>challenges </a:t>
            </a:r>
            <a:r>
              <a:rPr lang="en-US" sz="1400" dirty="0" smtClean="0">
                <a:solidFill>
                  <a:schemeClr val="tx1"/>
                </a:solidFill>
              </a:rPr>
              <a:t>faced </a:t>
            </a:r>
            <a:r>
              <a:rPr lang="en-US" sz="1400" dirty="0">
                <a:solidFill>
                  <a:schemeClr val="tx1"/>
                </a:solidFill>
              </a:rPr>
              <a:t>in marketing </a:t>
            </a:r>
            <a:r>
              <a:rPr lang="en-US" sz="1400" dirty="0" smtClean="0">
                <a:solidFill>
                  <a:schemeClr val="tx1"/>
                </a:solidFill>
              </a:rPr>
              <a:t>consulting services</a:t>
            </a:r>
            <a:endParaRPr lang="en-US" sz="1400" dirty="0">
              <a:solidFill>
                <a:schemeClr val="tx1"/>
              </a:solidFill>
            </a:endParaRP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Thoughts on any t</a:t>
            </a:r>
            <a:r>
              <a:rPr lang="en-US" sz="1400" dirty="0" smtClean="0">
                <a:solidFill>
                  <a:schemeClr val="tx1"/>
                </a:solidFill>
              </a:rPr>
              <a:t>rends that exist that might be changing the way that consulting services </a:t>
            </a:r>
            <a:r>
              <a:rPr lang="en-US" sz="1400" dirty="0" smtClean="0">
                <a:solidFill>
                  <a:schemeClr val="tx1"/>
                </a:solidFill>
              </a:rPr>
              <a:t>are currently </a:t>
            </a:r>
            <a:r>
              <a:rPr lang="en-US" sz="1400" dirty="0" smtClean="0">
                <a:solidFill>
                  <a:schemeClr val="tx1"/>
                </a:solidFill>
              </a:rPr>
              <a:t>marketed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Advice for prospective consultants in taking advantage of those trends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Advice to a </a:t>
            </a:r>
            <a:r>
              <a:rPr lang="en-US" sz="1400" dirty="0">
                <a:solidFill>
                  <a:schemeClr val="tx1"/>
                </a:solidFill>
              </a:rPr>
              <a:t>prospective consultant about </a:t>
            </a:r>
            <a:r>
              <a:rPr lang="en-US" sz="1400" dirty="0" smtClean="0">
                <a:solidFill>
                  <a:schemeClr val="tx1"/>
                </a:solidFill>
              </a:rPr>
              <a:t>marketing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A Final </a:t>
            </a:r>
            <a:r>
              <a:rPr lang="en-US" sz="2000" dirty="0" smtClean="0"/>
              <a:t>S</a:t>
            </a:r>
            <a:r>
              <a:rPr lang="en-US" sz="2000" dirty="0" smtClean="0">
                <a:solidFill>
                  <a:schemeClr val="tx1"/>
                </a:solidFill>
              </a:rPr>
              <a:t>uggestion</a:t>
            </a:r>
          </a:p>
          <a:p>
            <a:r>
              <a:rPr lang="en-US" sz="2000" dirty="0" smtClean="0"/>
              <a:t>Summary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/>
              <a:t>Your Questions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1200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Interviewee</a:t>
            </a:r>
            <a:endParaRPr lang="en-US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07398" y="1165337"/>
            <a:ext cx="5080270" cy="5365581"/>
          </a:xfrm>
        </p:spPr>
        <p:txBody>
          <a:bodyPr/>
          <a:lstStyle/>
          <a:p>
            <a:r>
              <a:rPr lang="en-US" sz="1400" dirty="0" smtClean="0"/>
              <a:t>President of the </a:t>
            </a:r>
            <a:r>
              <a:rPr lang="en-US" sz="1400" b="1" dirty="0" smtClean="0"/>
              <a:t>Gestalt Center for Organization and Systems Development (</a:t>
            </a:r>
            <a:r>
              <a:rPr lang="en-US" sz="1400" b="1" dirty="0" smtClean="0"/>
              <a:t>GestaltOSD</a:t>
            </a:r>
            <a:r>
              <a:rPr lang="en-US" sz="1400" b="1" dirty="0" smtClean="0"/>
              <a:t>)</a:t>
            </a:r>
          </a:p>
          <a:p>
            <a:r>
              <a:rPr lang="en-US" sz="1400" dirty="0"/>
              <a:t>E</a:t>
            </a:r>
            <a:r>
              <a:rPr lang="en-US" sz="1400" dirty="0" smtClean="0"/>
              <a:t>meritus member of the NTL Institute for Applied Behavioral Science  </a:t>
            </a:r>
          </a:p>
          <a:p>
            <a:r>
              <a:rPr lang="en-US" sz="1400" dirty="0" smtClean="0"/>
              <a:t>Former faculty member at Columbia </a:t>
            </a:r>
            <a:r>
              <a:rPr lang="en-US" sz="1400" dirty="0" smtClean="0"/>
              <a:t>University </a:t>
            </a:r>
            <a:r>
              <a:rPr lang="en-US" sz="1400" dirty="0" smtClean="0"/>
              <a:t>and </a:t>
            </a:r>
            <a:r>
              <a:rPr lang="en-US" sz="1400" dirty="0" smtClean="0"/>
              <a:t>at Case </a:t>
            </a:r>
            <a:r>
              <a:rPr lang="en-US" sz="1400" dirty="0" smtClean="0"/>
              <a:t>Western Reserve University </a:t>
            </a:r>
          </a:p>
          <a:p>
            <a:r>
              <a:rPr lang="en-US" sz="1400" dirty="0" smtClean="0"/>
              <a:t>One of the pioneers </a:t>
            </a:r>
            <a:r>
              <a:rPr lang="en-US" sz="1400" dirty="0" smtClean="0"/>
              <a:t>of </a:t>
            </a:r>
            <a:r>
              <a:rPr lang="en-US" sz="1400" dirty="0" smtClean="0"/>
              <a:t>Appreciative Inquiry </a:t>
            </a:r>
          </a:p>
          <a:p>
            <a:r>
              <a:rPr lang="en-US" sz="1400" dirty="0" smtClean="0"/>
              <a:t>Does not consider </a:t>
            </a:r>
            <a:r>
              <a:rPr lang="en-US" sz="1400" dirty="0" smtClean="0"/>
              <a:t>himself </a:t>
            </a:r>
            <a:r>
              <a:rPr lang="en-US" sz="1400" dirty="0" smtClean="0"/>
              <a:t>an OD Consultant, but has done OD work using applied behavioral science </a:t>
            </a:r>
            <a:r>
              <a:rPr lang="en-US" sz="1400" dirty="0" smtClean="0"/>
              <a:t>methods</a:t>
            </a:r>
          </a:p>
          <a:p>
            <a:r>
              <a:rPr lang="en-US" sz="1400" dirty="0" smtClean="0"/>
              <a:t>Presented the Lifetime Achievement Award </a:t>
            </a:r>
            <a:r>
              <a:rPr lang="en-US" sz="1400" dirty="0" smtClean="0"/>
              <a:t>by ODN for contributions to the field.</a:t>
            </a:r>
            <a:endParaRPr lang="en-US" sz="1400" dirty="0" smtClean="0"/>
          </a:p>
          <a:p>
            <a:r>
              <a:rPr lang="en-US" sz="1400" dirty="0" smtClean="0"/>
              <a:t>Has forty years of significant experience in whole systems change and individual interventions</a:t>
            </a:r>
            <a:r>
              <a:rPr lang="en-US" sz="1400" dirty="0" smtClean="0"/>
              <a:t>:</a:t>
            </a:r>
          </a:p>
          <a:p>
            <a:pPr marL="0" indent="0">
              <a:buNone/>
            </a:pPr>
            <a:endParaRPr lang="en-US" sz="1400" dirty="0" smtClean="0"/>
          </a:p>
          <a:p>
            <a:pPr lvl="1">
              <a:buFont typeface="Wingdings" charset="2"/>
              <a:buChar char="²"/>
            </a:pPr>
            <a:r>
              <a:rPr lang="en-US" sz="1200" dirty="0" smtClean="0">
                <a:solidFill>
                  <a:schemeClr val="tx1"/>
                </a:solidFill>
              </a:rPr>
              <a:t>Training and Development</a:t>
            </a:r>
            <a:endParaRPr lang="en-US" sz="1200" dirty="0"/>
          </a:p>
          <a:p>
            <a:pPr lvl="1">
              <a:buFont typeface="Wingdings" charset="2"/>
              <a:buChar char="²"/>
            </a:pPr>
            <a:r>
              <a:rPr lang="en-US" sz="1200" dirty="0" smtClean="0">
                <a:solidFill>
                  <a:schemeClr val="tx1"/>
                </a:solidFill>
              </a:rPr>
              <a:t>Consulting and </a:t>
            </a:r>
            <a:r>
              <a:rPr lang="en-US" sz="1200" dirty="0" smtClean="0">
                <a:solidFill>
                  <a:schemeClr val="tx1"/>
                </a:solidFill>
              </a:rPr>
              <a:t>Coaching</a:t>
            </a:r>
          </a:p>
          <a:p>
            <a:pPr lvl="1">
              <a:buFont typeface="Wingdings" charset="2"/>
              <a:buChar char="²"/>
            </a:pPr>
            <a:r>
              <a:rPr lang="en-US" sz="1200" dirty="0" smtClean="0">
                <a:solidFill>
                  <a:schemeClr val="tx1"/>
                </a:solidFill>
              </a:rPr>
              <a:t>Personal Development </a:t>
            </a:r>
            <a:r>
              <a:rPr lang="en-US" sz="1200" dirty="0" smtClean="0"/>
              <a:t>W</a:t>
            </a:r>
            <a:r>
              <a:rPr lang="en-US" sz="1200" dirty="0" smtClean="0">
                <a:solidFill>
                  <a:schemeClr val="tx1"/>
                </a:solidFill>
              </a:rPr>
              <a:t>ork</a:t>
            </a:r>
          </a:p>
          <a:p>
            <a:pPr lvl="1">
              <a:buFont typeface="Wingdings" charset="2"/>
              <a:buChar char="²"/>
            </a:pPr>
            <a:r>
              <a:rPr lang="en-US" sz="1200" dirty="0" smtClean="0"/>
              <a:t>Large Scale Change </a:t>
            </a:r>
            <a:r>
              <a:rPr lang="en-US" sz="1200" dirty="0"/>
              <a:t>P</a:t>
            </a:r>
            <a:r>
              <a:rPr lang="en-US" sz="1200" dirty="0" smtClean="0">
                <a:solidFill>
                  <a:schemeClr val="tx1"/>
                </a:solidFill>
              </a:rPr>
              <a:t>rojects (3</a:t>
            </a:r>
            <a:r>
              <a:rPr lang="en-US" sz="1200" dirty="0">
                <a:solidFill>
                  <a:schemeClr val="tx1"/>
                </a:solidFill>
              </a:rPr>
              <a:t>-7 </a:t>
            </a:r>
            <a:r>
              <a:rPr lang="en-US" sz="1200" dirty="0" smtClean="0">
                <a:solidFill>
                  <a:schemeClr val="tx1"/>
                </a:solidFill>
              </a:rPr>
              <a:t>years long)</a:t>
            </a:r>
            <a:endParaRPr lang="en-US" sz="1200" dirty="0"/>
          </a:p>
          <a:p>
            <a:pPr lvl="1">
              <a:buFont typeface="Wingdings" charset="2"/>
              <a:buChar char="²"/>
            </a:pPr>
            <a:r>
              <a:rPr lang="en-US" sz="1200" dirty="0"/>
              <a:t>T</a:t>
            </a:r>
            <a:r>
              <a:rPr lang="en-US" sz="1200" dirty="0" smtClean="0">
                <a:solidFill>
                  <a:schemeClr val="tx1"/>
                </a:solidFill>
              </a:rPr>
              <a:t>op </a:t>
            </a:r>
            <a:r>
              <a:rPr lang="en-US" sz="1200" dirty="0" smtClean="0"/>
              <a:t>L</a:t>
            </a:r>
            <a:r>
              <a:rPr lang="en-US" sz="1200" dirty="0" smtClean="0">
                <a:solidFill>
                  <a:schemeClr val="tx1"/>
                </a:solidFill>
              </a:rPr>
              <a:t>eadership </a:t>
            </a:r>
            <a:r>
              <a:rPr lang="en-US" sz="1200" dirty="0" smtClean="0"/>
              <a:t>S</a:t>
            </a:r>
            <a:r>
              <a:rPr lang="en-US" sz="1200" dirty="0" smtClean="0">
                <a:solidFill>
                  <a:schemeClr val="tx1"/>
                </a:solidFill>
              </a:rPr>
              <a:t>uccession (2</a:t>
            </a:r>
            <a:r>
              <a:rPr lang="en-US" sz="1200" dirty="0" smtClean="0"/>
              <a:t>-5 and</a:t>
            </a:r>
            <a:r>
              <a:rPr lang="en-US" sz="1200" dirty="0" smtClean="0">
                <a:solidFill>
                  <a:schemeClr val="tx1"/>
                </a:solidFill>
              </a:rPr>
              <a:t>10 </a:t>
            </a:r>
            <a:r>
              <a:rPr lang="en-US" sz="1200" dirty="0">
                <a:solidFill>
                  <a:schemeClr val="tx1"/>
                </a:solidFill>
              </a:rPr>
              <a:t>years in the </a:t>
            </a:r>
            <a:r>
              <a:rPr lang="en-US" sz="1200" dirty="0" smtClean="0">
                <a:solidFill>
                  <a:schemeClr val="tx1"/>
                </a:solidFill>
              </a:rPr>
              <a:t>future)</a:t>
            </a:r>
          </a:p>
          <a:p>
            <a:pPr lvl="1">
              <a:buFont typeface="Wingdings" charset="2"/>
              <a:buChar char="²"/>
            </a:pPr>
            <a:r>
              <a:rPr lang="en-US" sz="1200" dirty="0" smtClean="0">
                <a:solidFill>
                  <a:schemeClr val="tx1"/>
                </a:solidFill>
              </a:rPr>
              <a:t>Conflict Resolution / Leadership struggles / Power Struggles</a:t>
            </a:r>
          </a:p>
          <a:p>
            <a:pPr lvl="1">
              <a:buFont typeface="Wingdings" charset="2"/>
              <a:buChar char="²"/>
            </a:pPr>
            <a:r>
              <a:rPr lang="en-US" sz="1200" dirty="0" smtClean="0"/>
              <a:t>M</a:t>
            </a:r>
            <a:r>
              <a:rPr lang="en-US" sz="1200" dirty="0" smtClean="0">
                <a:solidFill>
                  <a:schemeClr val="tx1"/>
                </a:solidFill>
              </a:rPr>
              <a:t>ergers, </a:t>
            </a:r>
            <a:r>
              <a:rPr lang="en-US" sz="1200" dirty="0" smtClean="0"/>
              <a:t>A</a:t>
            </a:r>
            <a:r>
              <a:rPr lang="en-US" sz="1200" dirty="0" smtClean="0">
                <a:solidFill>
                  <a:schemeClr val="tx1"/>
                </a:solidFill>
              </a:rPr>
              <a:t>cquisitions </a:t>
            </a:r>
            <a:r>
              <a:rPr lang="en-US" sz="1200" dirty="0">
                <a:solidFill>
                  <a:schemeClr val="tx1"/>
                </a:solidFill>
              </a:rPr>
              <a:t>and </a:t>
            </a:r>
            <a:r>
              <a:rPr lang="en-US" sz="1200" dirty="0" smtClean="0">
                <a:solidFill>
                  <a:schemeClr val="tx1"/>
                </a:solidFill>
              </a:rPr>
              <a:t>Takeovers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9043" y="1310496"/>
            <a:ext cx="1817200" cy="1817200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834385" y="3221762"/>
            <a:ext cx="19049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Dr. John Carter</a:t>
            </a:r>
            <a:endParaRPr lang="en-US" b="1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One </a:t>
            </a:r>
            <a:endParaRPr 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752600" y="1229743"/>
            <a:ext cx="6735763" cy="5231341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000" b="1" dirty="0" smtClean="0"/>
              <a:t>Approaches to Marketing Consulting Services: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Never </a:t>
            </a:r>
            <a:r>
              <a:rPr lang="en-US" dirty="0" smtClean="0"/>
              <a:t>formally marketed his services</a:t>
            </a:r>
          </a:p>
          <a:p>
            <a:pPr lvl="1">
              <a:buFont typeface="Wingdings" charset="2"/>
              <a:buChar char="²"/>
            </a:pPr>
            <a:r>
              <a:rPr lang="en-US" sz="2000" i="0" dirty="0" smtClean="0"/>
              <a:t>Be the best</a:t>
            </a:r>
          </a:p>
          <a:p>
            <a:pPr lvl="2">
              <a:buFont typeface="Wingdings" charset="2"/>
              <a:buChar char="²"/>
            </a:pPr>
            <a:r>
              <a:rPr lang="en-US" sz="1800" i="0" dirty="0" smtClean="0"/>
              <a:t>Rolls Royce  </a:t>
            </a:r>
          </a:p>
          <a:p>
            <a:pPr lvl="2">
              <a:buFont typeface="Wingdings" charset="2"/>
              <a:buChar char="²"/>
            </a:pPr>
            <a:r>
              <a:rPr lang="en-US" sz="1800" i="0" dirty="0" smtClean="0"/>
              <a:t>McIntosh Sound Systems</a:t>
            </a:r>
            <a:endParaRPr lang="en-US" sz="1800" i="0" dirty="0" smtClean="0"/>
          </a:p>
          <a:p>
            <a:r>
              <a:rPr lang="en-US" dirty="0" smtClean="0"/>
              <a:t>There were two key factors:</a:t>
            </a:r>
          </a:p>
          <a:p>
            <a:pPr lvl="1">
              <a:buFont typeface="Wingdings" charset="2"/>
              <a:buChar char="²"/>
            </a:pPr>
            <a:r>
              <a:rPr lang="en-US" sz="2000" i="0" dirty="0" smtClean="0"/>
              <a:t>Word of mouth – recommendations </a:t>
            </a:r>
          </a:p>
          <a:p>
            <a:pPr lvl="1">
              <a:buFont typeface="Wingdings" charset="2"/>
              <a:buChar char="²"/>
            </a:pPr>
            <a:r>
              <a:rPr lang="en-US" sz="2000" i="0" dirty="0" smtClean="0"/>
              <a:t>Use your Introductions </a:t>
            </a:r>
            <a:r>
              <a:rPr lang="en-US" sz="2000" i="0" dirty="0" smtClean="0"/>
              <a:t>– get a clear picture of what you want to do and tell everyone you </a:t>
            </a:r>
            <a:r>
              <a:rPr lang="en-US" sz="2000" i="0" dirty="0" smtClean="0"/>
              <a:t>know or meet</a:t>
            </a:r>
            <a:endParaRPr lang="en-US" sz="2000" i="0" dirty="0" smtClean="0"/>
          </a:p>
          <a:p>
            <a:pPr marL="514350" indent="-457200"/>
            <a:r>
              <a:rPr lang="en-US" dirty="0" smtClean="0"/>
              <a:t>Target companies you want to do work with: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/>
              <a:t>Example: John’s entry into health care in </a:t>
            </a:r>
            <a:r>
              <a:rPr lang="en-US" sz="2000" dirty="0" smtClean="0"/>
              <a:t>Cleveland, OH </a:t>
            </a:r>
          </a:p>
          <a:p>
            <a:pPr lvl="1">
              <a:buFont typeface="Wingdings" charset="2"/>
              <a:buChar char="²"/>
            </a:pPr>
            <a:r>
              <a:rPr lang="en-US" sz="2000" dirty="0" smtClean="0"/>
              <a:t>Share </a:t>
            </a:r>
            <a:r>
              <a:rPr lang="en-US" sz="2000" dirty="0" smtClean="0"/>
              <a:t>interests </a:t>
            </a:r>
            <a:r>
              <a:rPr lang="en-US" sz="2000" dirty="0" smtClean="0"/>
              <a:t>and limitations directly</a:t>
            </a:r>
          </a:p>
          <a:p>
            <a:pPr marL="457200" lvl="1" indent="0">
              <a:buNone/>
            </a:pPr>
            <a:endParaRPr lang="en-US" i="0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Two</a:t>
            </a:r>
            <a:endParaRPr 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752600" y="1395413"/>
            <a:ext cx="7010400" cy="435294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b="1" dirty="0"/>
              <a:t>M</a:t>
            </a:r>
            <a:r>
              <a:rPr lang="en-US" sz="2000" b="1" dirty="0" smtClean="0">
                <a:solidFill>
                  <a:schemeClr val="tx1"/>
                </a:solidFill>
              </a:rPr>
              <a:t>ost </a:t>
            </a:r>
            <a:r>
              <a:rPr lang="en-US" sz="2000" b="1" dirty="0">
                <a:solidFill>
                  <a:schemeClr val="tx1"/>
                </a:solidFill>
              </a:rPr>
              <a:t>effective </a:t>
            </a:r>
            <a:r>
              <a:rPr lang="en-US" sz="2000" b="1" dirty="0" smtClean="0"/>
              <a:t>and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smtClean="0"/>
              <a:t>l</a:t>
            </a:r>
            <a:r>
              <a:rPr lang="en-US" sz="2000" b="1" dirty="0" smtClean="0">
                <a:solidFill>
                  <a:schemeClr val="tx1"/>
                </a:solidFill>
              </a:rPr>
              <a:t>east effective</a:t>
            </a:r>
            <a:r>
              <a:rPr lang="en-US" sz="2000" b="1" dirty="0"/>
              <a:t> </a:t>
            </a:r>
            <a:r>
              <a:rPr lang="en-US" sz="2000" b="1" dirty="0" smtClean="0"/>
              <a:t>marketing strategies: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9160" y="2048103"/>
            <a:ext cx="3077556" cy="4422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Most Effective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Do good work to build </a:t>
            </a:r>
            <a:r>
              <a:rPr lang="en-US" dirty="0" smtClean="0"/>
              <a:t>your reputation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/>
              <a:t>Get </a:t>
            </a:r>
            <a:r>
              <a:rPr lang="en-US" dirty="0" smtClean="0"/>
              <a:t>clear </a:t>
            </a:r>
            <a:r>
              <a:rPr lang="en-US" dirty="0"/>
              <a:t>about your </a:t>
            </a:r>
            <a:r>
              <a:rPr lang="en-US" dirty="0" smtClean="0"/>
              <a:t>wants </a:t>
            </a:r>
            <a:r>
              <a:rPr lang="en-US" dirty="0"/>
              <a:t>and your </a:t>
            </a:r>
            <a:r>
              <a:rPr lang="en-US" dirty="0" smtClean="0"/>
              <a:t>dreams </a:t>
            </a:r>
            <a:r>
              <a:rPr lang="en-US" dirty="0"/>
              <a:t>and tell </a:t>
            </a:r>
            <a:r>
              <a:rPr lang="en-US" dirty="0" smtClean="0"/>
              <a:t>everyone about </a:t>
            </a:r>
            <a:r>
              <a:rPr lang="en-US" dirty="0" smtClean="0"/>
              <a:t>it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Follow-up on </a:t>
            </a:r>
            <a:r>
              <a:rPr lang="en-US" dirty="0" smtClean="0"/>
              <a:t>interactions and engagements </a:t>
            </a:r>
            <a:r>
              <a:rPr lang="en-US" dirty="0" smtClean="0"/>
              <a:t>with what was </a:t>
            </a:r>
            <a:r>
              <a:rPr lang="en-US" dirty="0" smtClean="0"/>
              <a:t>you promised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Keep a good black book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Under promise and over deliver</a:t>
            </a: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12167" y="2051759"/>
            <a:ext cx="3329252" cy="1043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Least Effective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Networking - </a:t>
            </a:r>
            <a:r>
              <a:rPr lang="en-US" dirty="0"/>
              <a:t>Unless </a:t>
            </a:r>
            <a:r>
              <a:rPr lang="en-US" dirty="0" smtClean="0"/>
              <a:t>you are using </a:t>
            </a:r>
            <a:r>
              <a:rPr lang="en-US" dirty="0" smtClean="0"/>
              <a:t>the </a:t>
            </a:r>
            <a:r>
              <a:rPr lang="en-US" dirty="0"/>
              <a:t>interactions to communicate </a:t>
            </a:r>
            <a:r>
              <a:rPr lang="en-US" dirty="0" smtClean="0"/>
              <a:t>your dream.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Three</a:t>
            </a:r>
            <a:endParaRPr lang="en-US" dirty="0"/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675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Lessons Learned on Marketing Consulting He Wished </a:t>
            </a:r>
            <a:r>
              <a:rPr lang="en-US" sz="2000" b="1" dirty="0"/>
              <a:t>H</a:t>
            </a:r>
            <a:r>
              <a:rPr lang="en-US" sz="2000" b="1" dirty="0" smtClean="0"/>
              <a:t>e Knew Early on:   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9159" y="2048103"/>
            <a:ext cx="6875878" cy="342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Consulting Fees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Fees for service </a:t>
            </a:r>
            <a:r>
              <a:rPr lang="en-US" dirty="0" smtClean="0"/>
              <a:t>have nothing </a:t>
            </a:r>
            <a:r>
              <a:rPr lang="en-US" dirty="0" smtClean="0"/>
              <a:t>to do with self worth</a:t>
            </a:r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Fees for service are what you </a:t>
            </a:r>
            <a:r>
              <a:rPr lang="en-US" dirty="0" smtClean="0"/>
              <a:t>charge </a:t>
            </a:r>
            <a:r>
              <a:rPr lang="en-US" dirty="0"/>
              <a:t>to get the respect and attention you need to do the work you want to </a:t>
            </a:r>
            <a:r>
              <a:rPr lang="en-US" dirty="0" smtClean="0"/>
              <a:t>do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Sometimes </a:t>
            </a:r>
            <a:r>
              <a:rPr lang="en-US" dirty="0" smtClean="0"/>
              <a:t>overcharging, undercharging </a:t>
            </a:r>
            <a:r>
              <a:rPr lang="en-US" dirty="0" smtClean="0"/>
              <a:t>or working </a:t>
            </a:r>
            <a:r>
              <a:rPr lang="en-US" dirty="0"/>
              <a:t>for nothing makes sense. </a:t>
            </a:r>
            <a:r>
              <a:rPr lang="en-US" dirty="0" smtClean="0"/>
              <a:t>It depends on </a:t>
            </a:r>
            <a:r>
              <a:rPr lang="en-US" dirty="0" smtClean="0"/>
              <a:t>whether it's </a:t>
            </a:r>
            <a:r>
              <a:rPr lang="en-US" dirty="0"/>
              <a:t>the right opportunity for </a:t>
            </a:r>
            <a:r>
              <a:rPr lang="en-US" dirty="0" smtClean="0"/>
              <a:t>learning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b="1" dirty="0" smtClean="0"/>
              <a:t>Consistency </a:t>
            </a:r>
            <a:endParaRPr lang="en-US" b="1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Don’t start things that you </a:t>
            </a:r>
            <a:r>
              <a:rPr lang="en-US" dirty="0" smtClean="0"/>
              <a:t>cannot </a:t>
            </a:r>
            <a:r>
              <a:rPr lang="en-US" dirty="0" smtClean="0"/>
              <a:t>sustain (e.g. giving expensive gifts to clients and associates)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Four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43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Unique Challenges Faced in Marketing Consulting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9159" y="2048103"/>
            <a:ext cx="6875878" cy="2428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Hard question to answer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Going </a:t>
            </a:r>
            <a:r>
              <a:rPr lang="en-US" dirty="0"/>
              <a:t>down an untraditional </a:t>
            </a:r>
            <a:r>
              <a:rPr lang="en-US" dirty="0" smtClean="0"/>
              <a:t>path </a:t>
            </a:r>
            <a:r>
              <a:rPr lang="en-US" dirty="0"/>
              <a:t>and wondering if </a:t>
            </a:r>
            <a:r>
              <a:rPr lang="en-US" dirty="0" smtClean="0"/>
              <a:t>he was </a:t>
            </a:r>
            <a:r>
              <a:rPr lang="en-US" dirty="0"/>
              <a:t>making a big </a:t>
            </a:r>
            <a:r>
              <a:rPr lang="en-US" dirty="0" smtClean="0"/>
              <a:t>mistake (not following what was supposed to be done)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Didn’t cater to the client per say, rather, conveyed his expertise 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Follow your passion; the money will come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Five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43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Trends Changing Marketing Consulting Services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9159" y="2048103"/>
            <a:ext cx="6875878" cy="1874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Social Media – a crap shoot (chance)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Never had a personal web </a:t>
            </a:r>
            <a:r>
              <a:rPr lang="en-US" dirty="0" smtClean="0"/>
              <a:t>page; web presence </a:t>
            </a:r>
            <a:r>
              <a:rPr lang="en-US" dirty="0" smtClean="0"/>
              <a:t>only </a:t>
            </a:r>
            <a:r>
              <a:rPr lang="en-US" dirty="0" smtClean="0"/>
              <a:t>because I was part of certain educational organizations</a:t>
            </a:r>
            <a:r>
              <a:rPr lang="en-US" dirty="0" smtClean="0"/>
              <a:t>  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Things have </a:t>
            </a:r>
            <a:r>
              <a:rPr lang="en-US" dirty="0" smtClean="0"/>
              <a:t>changed – in today’s environment you </a:t>
            </a:r>
            <a:r>
              <a:rPr lang="en-US" dirty="0" smtClean="0"/>
              <a:t>have to have some sort of web presence to appear legitimate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985659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Six</a:t>
            </a:r>
            <a:endParaRPr lang="en-US" dirty="0"/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605588" y="223838"/>
            <a:ext cx="2139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9" name="Rectangle 9"/>
          <p:cNvSpPr txBox="1">
            <a:spLocks noChangeArrowheads="1"/>
          </p:cNvSpPr>
          <p:nvPr/>
        </p:nvSpPr>
        <p:spPr bwMode="auto">
          <a:xfrm>
            <a:off x="1752600" y="1395413"/>
            <a:ext cx="7010400" cy="43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0"/>
              <a:buChar char="Ø"/>
              <a:defRPr sz="2200" i="1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sz="2000" b="1" dirty="0" smtClean="0"/>
              <a:t>Advice for Consultants to Take Advantage of Trend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899159" y="2048103"/>
            <a:ext cx="6875878" cy="2095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Consider anything </a:t>
            </a:r>
            <a:r>
              <a:rPr lang="en-US" dirty="0"/>
              <a:t>you are </a:t>
            </a:r>
            <a:r>
              <a:rPr lang="en-US" dirty="0" smtClean="0"/>
              <a:t>posting on </a:t>
            </a:r>
            <a:r>
              <a:rPr lang="en-US" dirty="0"/>
              <a:t>social media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dirty="0" smtClean="0"/>
              <a:t>record of </a:t>
            </a:r>
            <a:r>
              <a:rPr lang="en-US" dirty="0"/>
              <a:t>your present and </a:t>
            </a:r>
            <a:r>
              <a:rPr lang="en-US" dirty="0" smtClean="0"/>
              <a:t>past. Be </a:t>
            </a:r>
            <a:r>
              <a:rPr lang="en-US" dirty="0"/>
              <a:t>very selective on what you want it to look </a:t>
            </a:r>
            <a:r>
              <a:rPr lang="en-US" dirty="0" smtClean="0"/>
              <a:t>like.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You have no </a:t>
            </a:r>
            <a:r>
              <a:rPr lang="en-US" dirty="0"/>
              <a:t>control </a:t>
            </a:r>
            <a:r>
              <a:rPr lang="en-US" dirty="0" smtClean="0"/>
              <a:t>over what </a:t>
            </a:r>
            <a:r>
              <a:rPr lang="en-US" dirty="0" smtClean="0"/>
              <a:t>happens to </a:t>
            </a:r>
            <a:r>
              <a:rPr lang="en-US" dirty="0" smtClean="0"/>
              <a:t>information you post on </a:t>
            </a:r>
            <a:r>
              <a:rPr lang="en-US" dirty="0" smtClean="0"/>
              <a:t>the web </a:t>
            </a:r>
            <a:r>
              <a:rPr lang="en-US" dirty="0" smtClean="0"/>
              <a:t>once it is there.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30411"/>
      </p:ext>
    </p:extLst>
  </p:cSld>
  <p:clrMapOvr>
    <a:masterClrMapping/>
  </p:clrMapOvr>
  <p:transition xmlns:p14="http://schemas.microsoft.com/office/powerpoint/2010/main">
    <p:fade thruBlk="1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M01158951">
  <a:themeElements>
    <a:clrScheme name="1844_Classroom Expectations_Copyedite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44_Classroom Expectations_Copyedited">
      <a:majorFont>
        <a:latin typeface="Tahom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1844_Classroom Expectations_Copyedit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44_Classroom Expectations_Copyedite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44_Classroom Expectations_Copyedited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TM01158951</Template>
  <TotalTime>392</TotalTime>
  <Words>821</Words>
  <Application>Microsoft Macintosh PowerPoint</Application>
  <PresentationFormat>On-screen Show (4:3)</PresentationFormat>
  <Paragraphs>146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TM01158951</vt:lpstr>
      <vt:lpstr>OD Marketing Interview with John D. Carter, PhD</vt:lpstr>
      <vt:lpstr>Overview</vt:lpstr>
      <vt:lpstr>Background of Interviewee</vt:lpstr>
      <vt:lpstr>Question One </vt:lpstr>
      <vt:lpstr>Question Two</vt:lpstr>
      <vt:lpstr>Question Three</vt:lpstr>
      <vt:lpstr>Question Four</vt:lpstr>
      <vt:lpstr>Question Five</vt:lpstr>
      <vt:lpstr>Question Six</vt:lpstr>
      <vt:lpstr>Question Seven</vt:lpstr>
      <vt:lpstr>Final Suggestion</vt:lpstr>
      <vt:lpstr>Key Takeaways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Marketing Interview</dc:title>
  <dc:subject/>
  <dc:creator/>
  <cp:keywords/>
  <dc:description/>
  <cp:lastModifiedBy>Veronica  Carter</cp:lastModifiedBy>
  <cp:revision>56</cp:revision>
  <dcterms:created xsi:type="dcterms:W3CDTF">2004-11-09T23:39:25Z</dcterms:created>
  <dcterms:modified xsi:type="dcterms:W3CDTF">2016-05-13T22:51:19Z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